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59" r:id="rId3"/>
    <p:sldId id="262" r:id="rId4"/>
    <p:sldId id="282" r:id="rId5"/>
    <p:sldId id="275" r:id="rId6"/>
    <p:sldId id="283" r:id="rId7"/>
    <p:sldId id="284" r:id="rId8"/>
    <p:sldId id="285" r:id="rId9"/>
    <p:sldId id="286" r:id="rId10"/>
    <p:sldId id="287" r:id="rId11"/>
    <p:sldId id="291" r:id="rId12"/>
    <p:sldId id="288" r:id="rId13"/>
    <p:sldId id="290"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68961" autoAdjust="0"/>
  </p:normalViewPr>
  <p:slideViewPr>
    <p:cSldViewPr>
      <p:cViewPr varScale="1">
        <p:scale>
          <a:sx n="90" d="100"/>
          <a:sy n="90" d="100"/>
        </p:scale>
        <p:origin x="-22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AE67D-F8D3-4AD3-AB8E-800EF0525A14}" type="datetimeFigureOut">
              <a:rPr lang="es-ES" smtClean="0"/>
              <a:pPr/>
              <a:t>03/10/2013</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5B12D-D806-4D00-B8F2-6445D3953EA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See videos (convergence_1 &amp; convergence_2) which show different ratios of time spent per pixel. While “convergence_1” produces an image with more noise, it quickly gives an overall idea of how the image will look. “convergence_2” spends more time on each region so they get cleaner faster, but the rest of the image remains black. </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video “convergence_3” shows the same scene as in the previous videos but using a bidirectional path tracing instead. There is less information in the scene but a better look from the beginning. It is easier to make decisions based on this image than on one with a few buckets clean surrounded by too many dark areas. </a:t>
            </a:r>
          </a:p>
          <a:p>
            <a:pPr rtl="0">
              <a:buFontTx/>
              <a:buChar char="-"/>
            </a:pPr>
            <a:endParaRPr lang="en-US" sz="1200" b="0" i="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15B12D-D806-4D00-B8F2-6445D3953EA2}"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real life there are still many areas where current rendering technologies are not powerful enough to provide generic solutions viable for commercial applications. More research is needed, this is an open problem. Biased solutions can solve some of these problems but restrict the scope of these techniques to visualization/artistic purposes, so the render engine cannot be used as a design tool or produce reliable photometric data.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Latest relevant contributions: Manifold exploration, Vertex connection and merging. More work is needed following the same philosophy:</a:t>
            </a:r>
            <a:r>
              <a:rPr lang="en-US" sz="1200" i="1" kern="1200" dirty="0" smtClean="0">
                <a:solidFill>
                  <a:schemeClr val="tx1"/>
                </a:solidFill>
                <a:latin typeface="+mn-lt"/>
                <a:ea typeface="+mn-ea"/>
                <a:cs typeface="+mn-cs"/>
              </a:rPr>
              <a:t> ”Parameter Control for Metropolis Light Transport “( </a:t>
            </a:r>
            <a:r>
              <a:rPr lang="en-US" sz="1200" i="1" kern="1200" dirty="0" err="1" smtClean="0">
                <a:solidFill>
                  <a:schemeClr val="tx1"/>
                </a:solidFill>
                <a:latin typeface="+mn-lt"/>
                <a:ea typeface="+mn-ea"/>
                <a:cs typeface="+mn-cs"/>
              </a:rPr>
              <a:t>Zsolnai</a:t>
            </a:r>
            <a:r>
              <a:rPr lang="en-US" sz="1200" i="1" kern="1200" dirty="0" smtClean="0">
                <a:solidFill>
                  <a:schemeClr val="tx1"/>
                </a:solidFill>
                <a:latin typeface="+mn-lt"/>
                <a:ea typeface="+mn-ea"/>
                <a:cs typeface="+mn-cs"/>
              </a:rPr>
              <a:t>, Laszlo)</a:t>
            </a:r>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15B12D-D806-4D00-B8F2-6445D3953EA2}"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endParaRPr lang="es-ES"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13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Jaroslav</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Iliyan</a:t>
            </a:r>
            <a:r>
              <a:rPr lang="en-US" sz="1200" kern="1200" dirty="0" smtClean="0">
                <a:solidFill>
                  <a:schemeClr val="tx1"/>
                </a:solidFill>
                <a:latin typeface="+mn-lt"/>
                <a:ea typeface="+mn-ea"/>
                <a:cs typeface="+mn-cs"/>
              </a:rPr>
              <a:t> and Anton have talked extensively about the state-of-the art light transport algorithms. I will talk about how the industry applies this knowhow. And specifically I will talk about which parts are not used yet, and why. I will focus on </a:t>
            </a:r>
            <a:r>
              <a:rPr lang="en-US" sz="1200" kern="1200" dirty="0" smtClean="0">
                <a:solidFill>
                  <a:schemeClr val="tx1"/>
                </a:solidFill>
                <a:latin typeface="+mn-lt"/>
                <a:ea typeface="+mn-ea"/>
                <a:cs typeface="+mn-cs"/>
              </a:rPr>
              <a:t>existing </a:t>
            </a:r>
            <a:r>
              <a:rPr lang="en-US" sz="1200" kern="1200" dirty="0" smtClean="0">
                <a:solidFill>
                  <a:schemeClr val="tx1"/>
                </a:solidFill>
                <a:latin typeface="+mn-lt"/>
                <a:ea typeface="+mn-ea"/>
                <a:cs typeface="+mn-cs"/>
              </a:rPr>
              <a:t>barriers, possible solutions and next steps that will probably be taken.</a:t>
            </a:r>
          </a:p>
          <a:p>
            <a:pPr>
              <a:buFontTx/>
              <a:buChar char="-"/>
            </a:pPr>
            <a:endParaRPr lang="es-ES" u="sng"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Nowadays techniques allow us to render very complex scenes. This animation (mw_dispersion_caustics.mp4)  shows refractive caustics with dispersion, and it was rendered with no difficulties on old machines.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15B12D-D806-4D00-B8F2-6445D3953EA2}"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However, despite the fact that current techniques are very good, they are not enough for rendering every kind of scenario. Many scenes require a lot of time to render, or the use of counterintuitive parameters to change the convergence of the rendering algorithm </a:t>
            </a:r>
            <a:r>
              <a:rPr lang="en-US" sz="1200" kern="1200" dirty="0" smtClean="0">
                <a:solidFill>
                  <a:schemeClr val="tx1"/>
                </a:solidFill>
                <a:latin typeface="+mn-lt"/>
                <a:ea typeface="+mn-ea"/>
                <a:cs typeface="+mn-cs"/>
              </a:rPr>
              <a:t>(i.e. </a:t>
            </a:r>
            <a:r>
              <a:rPr lang="en-US" sz="1200" kern="1200" dirty="0" smtClean="0">
                <a:solidFill>
                  <a:schemeClr val="tx1"/>
                </a:solidFill>
                <a:latin typeface="+mn-lt"/>
                <a:ea typeface="+mn-ea"/>
                <a:cs typeface="+mn-cs"/>
              </a:rPr>
              <a:t>bounces, light samples, etc). A lot of work still needs to be done in the search for a good balance between simple scenes and corner cases; meanwhile it is better that a render engine provides robustness in the majority of situations, rather than good performance sporadically. </a:t>
            </a:r>
          </a:p>
          <a:p>
            <a:pPr>
              <a:buFontTx/>
              <a:buNone/>
            </a:pPr>
            <a:endParaRPr lang="es-ES"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Are recent advances in light transport used by the industry?: No.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majority of commercial renderers are really not getting the most of the state of the art know-how in light transport. In fact many of them are just path tracers with multiple importance sampling (MIS), a technique published in papers almost 20 years ago. Few renders go beyond and make use of bidirectional path tracer, metropolis light transport, vertex merging and other more modern techniques.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Lighting artists have learned to optimize scenes to be used with path tracers with MIS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replacing complex lighting with IBL lighting, avoiding interiors, complex scenarios with too many reflective/refractive surfaces, etc).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also worth mentioning that in many cases, disruptive changes are not adopted quickly. Professionals have invested years in learning how to use specific rendering techniques and know how to control the parameters in order to optimize render times or reduce artifacts. Complex rendering pipelines have been built on top of these rendering methods. Therefore new techniques that require different approaches take time before they become standard </a:t>
            </a:r>
            <a:r>
              <a:rPr lang="en-US" sz="1200" kern="1200" dirty="0" smtClean="0">
                <a:solidFill>
                  <a:schemeClr val="tx1"/>
                </a:solidFill>
                <a:latin typeface="+mn-lt"/>
                <a:ea typeface="+mn-ea"/>
                <a:cs typeface="+mn-cs"/>
              </a:rPr>
              <a:t>(i.e. </a:t>
            </a:r>
            <a:r>
              <a:rPr lang="en-US" sz="1200" kern="1200" dirty="0" smtClean="0">
                <a:solidFill>
                  <a:schemeClr val="tx1"/>
                </a:solidFill>
                <a:latin typeface="+mn-lt"/>
                <a:ea typeface="+mn-ea"/>
                <a:cs typeface="+mn-cs"/>
              </a:rPr>
              <a:t>physically based rendering has been commercially available for a long time, but only recently has it become very popular).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discussing which rendering algorithm is better, most of the time the discussion is focused solely on convergence and performance. However there are other aspects that are equally important, such the difficulty of implementation or the appearance of the image while it converges.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15B12D-D806-4D00-B8F2-6445D3953EA2}"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Performance issues: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of the rendering algorithms mentioned here (specifically the ones based in metropolis light transport - MLT), behave well in some scenarios but poorly in many others.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these techniques have a lot of relevance from the researcher perspective it is often more desirable for a commercial renderer to sacrifice performance in corner case scenarios in order to be more robust and generic. </a:t>
            </a:r>
            <a:r>
              <a:rPr lang="en-US" sz="1200" u="sng" kern="1200" dirty="0" smtClean="0">
                <a:solidFill>
                  <a:schemeClr val="tx1"/>
                </a:solidFill>
                <a:latin typeface="+mn-lt"/>
                <a:ea typeface="+mn-ea"/>
                <a:cs typeface="+mn-cs"/>
              </a:rPr>
              <a:t>Performance in simple scenes is critical, because users simplify scenes for rendering</a:t>
            </a:r>
            <a:r>
              <a:rPr lang="en-US" sz="1200" kern="1200" dirty="0" smtClean="0">
                <a:solidFill>
                  <a:schemeClr val="tx1"/>
                </a:solidFill>
                <a:latin typeface="+mn-lt"/>
                <a:ea typeface="+mn-ea"/>
                <a:cs typeface="+mn-cs"/>
              </a:rPr>
              <a:t>. Finding a way for the engine to behave well in complex scenes, while maintaining performance in simpler ones at the same level as basic path tracers, is one of the main open challenges.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Also, these implementations usually need the developer to adjust internal parameters within the render engine, which dramatically affect performance, </a:t>
            </a:r>
            <a:r>
              <a:rPr lang="en-US" sz="1200" kern="1200" dirty="0" smtClean="0">
                <a:solidFill>
                  <a:schemeClr val="tx1"/>
                </a:solidFill>
                <a:latin typeface="+mn-lt"/>
                <a:ea typeface="+mn-ea"/>
                <a:cs typeface="+mn-cs"/>
              </a:rPr>
              <a:t>such </a:t>
            </a:r>
            <a:r>
              <a:rPr lang="en-US" sz="1200" kern="1200" dirty="0" smtClean="0">
                <a:solidFill>
                  <a:schemeClr val="tx1"/>
                </a:solidFill>
                <a:latin typeface="+mn-lt"/>
                <a:ea typeface="+mn-ea"/>
                <a:cs typeface="+mn-cs"/>
              </a:rPr>
              <a:t>how many mutations are done, and how and when they expand to neighbor </a:t>
            </a:r>
            <a:r>
              <a:rPr lang="en-US" sz="1200" kern="1200" dirty="0" smtClean="0">
                <a:solidFill>
                  <a:schemeClr val="tx1"/>
                </a:solidFill>
                <a:latin typeface="+mn-lt"/>
                <a:ea typeface="+mn-ea"/>
                <a:cs typeface="+mn-cs"/>
              </a:rPr>
              <a:t>pixels.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Also regarding performance, MLT algorithms are less </a:t>
            </a:r>
            <a:r>
              <a:rPr lang="en-US" sz="1200" kern="1200" dirty="0" smtClean="0">
                <a:solidFill>
                  <a:schemeClr val="tx1"/>
                </a:solidFill>
                <a:latin typeface="+mn-lt"/>
                <a:ea typeface="+mn-ea"/>
                <a:cs typeface="+mn-cs"/>
              </a:rPr>
              <a:t>SIMD/GPU friendly </a:t>
            </a:r>
            <a:r>
              <a:rPr lang="en-US" sz="1200" kern="1200" dirty="0" smtClean="0">
                <a:solidFill>
                  <a:schemeClr val="tx1"/>
                </a:solidFill>
                <a:latin typeface="+mn-lt"/>
                <a:ea typeface="+mn-ea"/>
                <a:cs typeface="+mn-cs"/>
              </a:rPr>
              <a:t>than simpler approaches. Depending how the mutation system works, it is very likely that calculations in some areas of the image are several orders of magnitude more expensive than in others. It is precisely because of the nature of the exploration/mutations, that the parallelization of the algorithms become more complex and less efficient.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15B12D-D806-4D00-B8F2-6445D3953EA2}"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Implementation issues: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implementation of BPT/ERT/MLT based algorithms is significantly more convoluted than other approaches.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problem gets worse because commercial renderers have to implement a huge amount of features that are not taken into account in non-commercial ones. Namely implementing things as matte objects, shadow passes with GI, additive </a:t>
            </a:r>
            <a:r>
              <a:rPr lang="en-US" sz="1200" kern="1200" dirty="0" smtClean="0">
                <a:solidFill>
                  <a:schemeClr val="tx1"/>
                </a:solidFill>
                <a:latin typeface="+mn-lt"/>
                <a:ea typeface="+mn-ea"/>
                <a:cs typeface="+mn-cs"/>
              </a:rPr>
              <a:t>(even non </a:t>
            </a:r>
            <a:r>
              <a:rPr lang="en-US" sz="1200" kern="1200" dirty="0" smtClean="0">
                <a:solidFill>
                  <a:schemeClr val="tx1"/>
                </a:solidFill>
                <a:latin typeface="+mn-lt"/>
                <a:ea typeface="+mn-ea"/>
                <a:cs typeface="+mn-cs"/>
              </a:rPr>
              <a:t>energy conserving) materials, etc. These all add a layer of complexity on top of something that is already difficult to debug and maintain.   </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Debugging can also be extremely tricky, totally leaving the geometry domain and entering a whole new fun universe of joy.</a:t>
            </a:r>
          </a:p>
          <a:p>
            <a:pPr marL="0" marR="0" indent="0" algn="l" defTabSz="914400" rtl="0" eaLnBrk="1" fontAlgn="auto" latinLnBrk="0" hangingPunct="1">
              <a:lnSpc>
                <a:spcPct val="100000"/>
              </a:lnSpc>
              <a:spcBef>
                <a:spcPts val="0"/>
              </a:spcBef>
              <a:spcAft>
                <a:spcPts val="0"/>
              </a:spcAft>
              <a:buClrTx/>
              <a:buSzTx/>
              <a:buFontTx/>
              <a:buChar char="-"/>
              <a:tabLst/>
              <a:defRPr/>
            </a:pPr>
            <a:endParaRPr lang="es-ES"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aspect that is usually not mentioned is how these algorithms iterate (in other words, how the render progress is shown).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Almost all the renders done by an artist are trial &amp; error, not final images. They need quick results. In these cases techniques such as path tracing or bidirectional path tracing may be less capable of solving the difficulties of the scene, but provide a more consistent look that might give more useful information so the artist can make decisions and iteratively adjusts parameters. MLT techniques, on the other hand, can be visually less appealing than pure path tracers, which show the render progress more or less equally in the whole image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Precisely the strength of mutation-based engines, which is exploring coherence efficiently, introduces a problem here. Most of the time, the image does not converge homogeneously but some areas clean much faster than others. This pollutes the image with a characteristic patches-based look that is less pleasing for users. </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Coherence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Iteration:  It is not mentioned often but this is one of the main open problems to be solved. The faster we want the preview, the less each patch </a:t>
            </a:r>
            <a:r>
              <a:rPr lang="en-US" sz="1200" kern="1200" dirty="0" smtClean="0">
                <a:solidFill>
                  <a:schemeClr val="tx1"/>
                </a:solidFill>
                <a:latin typeface="+mn-lt"/>
                <a:ea typeface="+mn-ea"/>
                <a:cs typeface="+mn-cs"/>
              </a:rPr>
              <a:t>should explore.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15B12D-D806-4D00-B8F2-6445D3953EA2}"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03/10/2013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03/10/2013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03/10/2013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03/10/2013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03/10/2013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03/10/2013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03/10/2013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03/10/2013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n_fast.exe%20-%20Shortcut.l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n_slow.exe%20-%20Shortcut.lnk"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C:\Users\juan\Dropbox\Maxwell\presentaciones\siggraph_2013_course\videos\pt_mc.wmv"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videos/mw_dispersion_caustics.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images/debugging%20hell_2.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images/noise%20but%20good%20convergence.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images/manchurrones.jpg"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7 Título"/>
          <p:cNvSpPr>
            <a:spLocks noGrp="1"/>
          </p:cNvSpPr>
          <p:nvPr>
            <p:ph type="ctrTitle"/>
          </p:nvPr>
        </p:nvSpPr>
        <p:spPr/>
        <p:txBody>
          <a:bodyPr/>
          <a:lstStyle/>
          <a:p>
            <a:endParaRPr lang="es-ES" dirty="0"/>
          </a:p>
        </p:txBody>
      </p:sp>
      <p:pic>
        <p:nvPicPr>
          <p:cNvPr id="1027" name="Picture 3" descr="C:\Users\Juan\Documents\My Dropbox\Maxwell\presentaciones\siggraph_2013_course\background_ppt_with_line_no_logo_RED.png"/>
          <p:cNvPicPr>
            <a:picLocks noChangeAspect="1" noChangeArrowheads="1"/>
          </p:cNvPicPr>
          <p:nvPr/>
        </p:nvPicPr>
        <p:blipFill>
          <a:blip r:embed="rId3" cstate="print"/>
          <a:srcRect/>
          <a:stretch>
            <a:fillRect/>
          </a:stretch>
        </p:blipFill>
        <p:spPr bwMode="auto">
          <a:xfrm>
            <a:off x="0" y="0"/>
            <a:ext cx="9168910" cy="6858000"/>
          </a:xfrm>
          <a:prstGeom prst="rect">
            <a:avLst/>
          </a:prstGeom>
          <a:noFill/>
        </p:spPr>
      </p:pic>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5595" y="44624"/>
            <a:ext cx="1980861" cy="1288803"/>
          </a:xfrm>
          <a:prstGeom prst="rect">
            <a:avLst/>
          </a:prstGeom>
        </p:spPr>
      </p:pic>
      <p:sp>
        <p:nvSpPr>
          <p:cNvPr id="20" name="1 Título"/>
          <p:cNvSpPr txBox="1">
            <a:spLocks/>
          </p:cNvSpPr>
          <p:nvPr/>
        </p:nvSpPr>
        <p:spPr>
          <a:xfrm>
            <a:off x="685800" y="2060848"/>
            <a:ext cx="7772400" cy="1470025"/>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Calibri" pitchFamily="34" charset="0"/>
                <a:ea typeface="Open Sans" pitchFamily="34" charset="0"/>
                <a:cs typeface="Arial" pitchFamily="34" charset="0"/>
              </a:rPr>
              <a:t>Advanced Light Transport in the VFX/</a:t>
            </a:r>
            <a:r>
              <a:rPr kumimoji="0" lang="en-US" sz="4400" b="0" i="0" u="none" strike="noStrike" kern="1200" cap="none" spc="0" normalizeH="0" baseline="0" noProof="0" dirty="0" err="1" smtClean="0">
                <a:ln>
                  <a:noFill/>
                </a:ln>
                <a:solidFill>
                  <a:schemeClr val="tx1"/>
                </a:solidFill>
                <a:effectLst/>
                <a:uLnTx/>
                <a:uFillTx/>
                <a:latin typeface="Calibri" pitchFamily="34" charset="0"/>
                <a:ea typeface="Open Sans" pitchFamily="34" charset="0"/>
                <a:cs typeface="Arial" pitchFamily="34" charset="0"/>
              </a:rPr>
              <a:t>Archiviz</a:t>
            </a:r>
            <a:r>
              <a:rPr kumimoji="0" lang="en-US" sz="4400" b="0" i="0" u="none" strike="noStrike" kern="1200" cap="none" spc="0" normalizeH="0" noProof="0" dirty="0" smtClean="0">
                <a:ln>
                  <a:noFill/>
                </a:ln>
                <a:solidFill>
                  <a:schemeClr val="tx1"/>
                </a:solidFill>
                <a:effectLst/>
                <a:uLnTx/>
                <a:uFillTx/>
                <a:latin typeface="Calibri" pitchFamily="34" charset="0"/>
                <a:ea typeface="Open Sans" pitchFamily="34" charset="0"/>
                <a:cs typeface="Arial" pitchFamily="34" charset="0"/>
              </a:rPr>
              <a:t> industry</a:t>
            </a:r>
            <a:r>
              <a:rPr kumimoji="0" lang="en-US" sz="44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44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endParaRPr kumimoji="0" lang="en-US" sz="2800" b="0" i="0" u="none"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
        <p:nvSpPr>
          <p:cNvPr id="21" name="1 Título"/>
          <p:cNvSpPr txBox="1">
            <a:spLocks/>
          </p:cNvSpPr>
          <p:nvPr/>
        </p:nvSpPr>
        <p:spPr>
          <a:xfrm>
            <a:off x="1547664" y="3861048"/>
            <a:ext cx="5904656" cy="1296144"/>
          </a:xfrm>
          <a:prstGeom prst="rect">
            <a:avLst/>
          </a:prstGeom>
        </p:spPr>
        <p:txBody>
          <a:bodyPr vert="horz" lIns="91440" tIns="45720" rIns="91440" bIns="45720" rtlCol="0" anchor="ctr">
            <a:noAutofit/>
          </a:bodyPr>
          <a:lstStyle/>
          <a:p>
            <a:pPr algn="ctr">
              <a:spcBef>
                <a:spcPct val="0"/>
              </a:spcBef>
              <a:defRPr/>
            </a:pPr>
            <a:r>
              <a:rPr kumimoji="0" lang="en-US" sz="16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6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kumimoji="0" lang="en-US" sz="1600" b="0" i="0" u="none" strike="noStrike" kern="1200" cap="none" spc="0" normalizeH="0" baseline="0" noProof="0" dirty="0" smtClean="0">
                <a:ln>
                  <a:noFill/>
                </a:ln>
                <a:solidFill>
                  <a:schemeClr val="tx1">
                    <a:lumMod val="65000"/>
                    <a:lumOff val="35000"/>
                  </a:schemeClr>
                </a:solidFill>
                <a:effectLst/>
                <a:uLnTx/>
                <a:uFillTx/>
                <a:latin typeface="+mj-lt"/>
                <a:ea typeface="Open Sans" pitchFamily="34" charset="0"/>
                <a:cs typeface="Open Sans" pitchFamily="34" charset="0"/>
              </a:rPr>
              <a:t>Juan</a:t>
            </a:r>
            <a:r>
              <a:rPr kumimoji="0" lang="en-US" sz="1600" b="0" i="0" u="none" strike="noStrike" kern="1200" cap="none" spc="0" normalizeH="0" noProof="0" dirty="0" smtClean="0">
                <a:ln>
                  <a:noFill/>
                </a:ln>
                <a:solidFill>
                  <a:schemeClr val="tx1">
                    <a:lumMod val="65000"/>
                    <a:lumOff val="35000"/>
                  </a:schemeClr>
                </a:solidFill>
                <a:effectLst/>
                <a:uLnTx/>
                <a:uFillTx/>
                <a:latin typeface="+mj-lt"/>
                <a:ea typeface="Open Sans" pitchFamily="34" charset="0"/>
                <a:cs typeface="Open Sans" pitchFamily="34" charset="0"/>
              </a:rPr>
              <a:t> </a:t>
            </a:r>
            <a:r>
              <a:rPr kumimoji="0" lang="en-US" sz="1600" b="0" i="0" u="none" strike="noStrike" kern="1200" cap="none" spc="0" normalizeH="0" noProof="0" dirty="0" err="1" smtClean="0">
                <a:ln>
                  <a:noFill/>
                </a:ln>
                <a:solidFill>
                  <a:schemeClr val="tx1">
                    <a:lumMod val="65000"/>
                    <a:lumOff val="35000"/>
                  </a:schemeClr>
                </a:solidFill>
                <a:effectLst/>
                <a:uLnTx/>
                <a:uFillTx/>
                <a:latin typeface="+mj-lt"/>
                <a:ea typeface="Open Sans" pitchFamily="34" charset="0"/>
                <a:cs typeface="Open Sans" pitchFamily="34" charset="0"/>
              </a:rPr>
              <a:t>Cañada</a:t>
            </a:r>
            <a:r>
              <a:rPr kumimoji="0" lang="en-US" sz="1600" b="0" i="0" u="none" strike="noStrike" kern="1200" cap="none" spc="0" normalizeH="0" noProof="0" dirty="0" smtClean="0">
                <a:ln>
                  <a:noFill/>
                </a:ln>
                <a:solidFill>
                  <a:schemeClr val="tx1">
                    <a:lumMod val="65000"/>
                    <a:lumOff val="35000"/>
                  </a:schemeClr>
                </a:solidFill>
                <a:effectLst/>
                <a:uLnTx/>
                <a:uFillTx/>
                <a:latin typeface="+mj-lt"/>
                <a:ea typeface="Open Sans" pitchFamily="34" charset="0"/>
                <a:cs typeface="Open Sans" pitchFamily="34" charset="0"/>
              </a:rPr>
              <a:t> – Head of Maxwell Render</a:t>
            </a:r>
            <a:endParaRPr lang="en-US" sz="1600" b="1" dirty="0" smtClean="0">
              <a:solidFill>
                <a:schemeClr val="tx1">
                  <a:lumMod val="65000"/>
                  <a:lumOff val="35000"/>
                </a:schemeClr>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baseline="0" dirty="0" smtClean="0">
                <a:solidFill>
                  <a:schemeClr val="tx1">
                    <a:lumMod val="65000"/>
                    <a:lumOff val="35000"/>
                  </a:schemeClr>
                </a:solidFill>
                <a:latin typeface="+mj-lt"/>
                <a:ea typeface="Open Sans" pitchFamily="34" charset="0"/>
                <a:cs typeface="Open Sans" pitchFamily="34" charset="0"/>
              </a:rPr>
              <a:t>Next Limit Technologies</a:t>
            </a:r>
            <a:endParaRPr kumimoji="0" lang="en-US" sz="1600" b="0" i="0" u="sng" strike="noStrike" kern="1200" cap="none" spc="0" normalizeH="0" baseline="0" noProof="0" dirty="0" smtClean="0">
              <a:ln>
                <a:noFill/>
              </a:ln>
              <a:solidFill>
                <a:schemeClr val="tx1">
                  <a:lumMod val="65000"/>
                  <a:lumOff val="35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problems</a:t>
            </a:r>
            <a:endParaRPr lang="en-US" sz="3600" b="1" dirty="0">
              <a:solidFill>
                <a:schemeClr val="bg1">
                  <a:lumMod val="75000"/>
                </a:schemeClr>
              </a:solidFill>
            </a:endParaRPr>
          </a:p>
        </p:txBody>
      </p:sp>
      <p:sp>
        <p:nvSpPr>
          <p:cNvPr id="14" name="2 Marcador de contenido">
            <a:hlinkClick r:id="rId3" action="ppaction://hlinkfile"/>
          </p:cNvPr>
          <p:cNvSpPr txBox="1">
            <a:spLocks/>
          </p:cNvSpPr>
          <p:nvPr/>
        </p:nvSpPr>
        <p:spPr>
          <a:xfrm>
            <a:off x="467544" y="1844824"/>
            <a:ext cx="4248472" cy="720080"/>
          </a:xfrm>
          <a:prstGeom prst="rect">
            <a:avLst/>
          </a:prstGeom>
        </p:spPr>
        <p:txBody>
          <a:bodyPr vert="horz" lIns="91440" tIns="45720" rIns="91440" bIns="45720" rtlCol="0">
            <a:normAutofit fontScale="25000" lnSpcReduction="20000"/>
          </a:bodyPr>
          <a:lstStyle/>
          <a:p>
            <a:pPr marL="971550" lvl="2" indent="-514350">
              <a:defRPr/>
            </a:pPr>
            <a:r>
              <a:rPr lang="en-US" sz="14400" kern="0" dirty="0" smtClean="0">
                <a:latin typeface="+mj-lt"/>
              </a:rPr>
              <a:t> </a:t>
            </a:r>
            <a:r>
              <a:rPr lang="es-ES" sz="14400" b="1" spc="-150" dirty="0" err="1" smtClean="0">
                <a:latin typeface="+mj-lt"/>
              </a:rPr>
              <a:t>Iteration</a:t>
            </a:r>
            <a:r>
              <a:rPr lang="es-ES" sz="14400" b="1" spc="-150" dirty="0" smtClean="0">
                <a:latin typeface="+mj-lt"/>
              </a:rPr>
              <a:t> </a:t>
            </a:r>
            <a:r>
              <a:rPr lang="es-ES" sz="14400" b="1" spc="-150" dirty="0" err="1" smtClean="0">
                <a:latin typeface="+mj-lt"/>
              </a:rPr>
              <a:t>issues</a:t>
            </a:r>
            <a:endParaRPr lang="es-ES" sz="14400" b="1" spc="-150" dirty="0" smtClean="0">
              <a:latin typeface="+mj-lt"/>
            </a:endParaRPr>
          </a:p>
          <a:p>
            <a:pPr marL="971550" lvl="2" indent="-514350">
              <a:defRPr/>
            </a:pPr>
            <a:endParaRPr lang="en-US" sz="2400" b="1" kern="0" dirty="0" smtClean="0"/>
          </a:p>
          <a:p>
            <a:pPr marL="971550" lvl="2" indent="-514350">
              <a:defRPr/>
            </a:pPr>
            <a:endParaRPr lang="en-US" sz="2400" kern="0" dirty="0" smtClean="0"/>
          </a:p>
          <a:p>
            <a:pPr marL="971550" lvl="2" indent="-514350">
              <a:buFontTx/>
              <a:buChar char="-"/>
              <a:defRPr/>
            </a:pPr>
            <a:endParaRPr lang="en-US" sz="2400" kern="0" dirty="0" smtClean="0"/>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5" name="2 Marcador de contenido"/>
          <p:cNvSpPr txBox="1">
            <a:spLocks/>
          </p:cNvSpPr>
          <p:nvPr/>
        </p:nvSpPr>
        <p:spPr>
          <a:xfrm>
            <a:off x="3563888" y="3284984"/>
            <a:ext cx="1152128" cy="648072"/>
          </a:xfrm>
          <a:prstGeom prst="rect">
            <a:avLst/>
          </a:prstGeom>
        </p:spPr>
        <p:txBody>
          <a:bodyPr vert="horz" lIns="91440" tIns="45720" rIns="91440" bIns="45720" rtlCol="0">
            <a:normAutofit fontScale="25000" lnSpcReduction="20000"/>
          </a:bodyPr>
          <a:lstStyle/>
          <a:p>
            <a:pPr marL="971550" lvl="2" indent="-514350">
              <a:defRPr/>
            </a:pPr>
            <a:r>
              <a:rPr lang="en-US" sz="11200" kern="0" dirty="0" smtClean="0">
                <a:latin typeface="+mj-lt"/>
              </a:rPr>
              <a:t> </a:t>
            </a:r>
            <a:r>
              <a:rPr lang="es-ES" sz="9600" spc="-150" dirty="0" smtClean="0">
                <a:latin typeface="+mj-lt"/>
              </a:rPr>
              <a:t>vs</a:t>
            </a:r>
          </a:p>
          <a:p>
            <a:pPr marL="971550" lvl="2" indent="-514350">
              <a:defRPr/>
            </a:pPr>
            <a:endParaRPr lang="en-US" sz="2400" b="1" kern="0" dirty="0" smtClean="0"/>
          </a:p>
          <a:p>
            <a:pPr marL="971550" lvl="2" indent="-514350">
              <a:defRPr/>
            </a:pPr>
            <a:endParaRPr lang="en-US" sz="2400" kern="0" dirty="0" smtClean="0"/>
          </a:p>
          <a:p>
            <a:pPr marL="971550" lvl="2" indent="-514350">
              <a:buFontTx/>
              <a:buChar char="-"/>
              <a:defRPr/>
            </a:pPr>
            <a:endParaRPr lang="en-US" sz="2400" kern="0" dirty="0" smtClean="0"/>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6" name="15 Rectángulo"/>
          <p:cNvSpPr/>
          <p:nvPr/>
        </p:nvSpPr>
        <p:spPr>
          <a:xfrm>
            <a:off x="971600" y="3068960"/>
            <a:ext cx="2448272" cy="100811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2 Marcador de contenido">
            <a:hlinkClick r:id="rId3" action="ppaction://hlinkfile"/>
          </p:cNvPr>
          <p:cNvSpPr txBox="1">
            <a:spLocks/>
          </p:cNvSpPr>
          <p:nvPr/>
        </p:nvSpPr>
        <p:spPr>
          <a:xfrm>
            <a:off x="827584" y="3284984"/>
            <a:ext cx="3240360" cy="1008112"/>
          </a:xfrm>
          <a:prstGeom prst="rect">
            <a:avLst/>
          </a:prstGeom>
        </p:spPr>
        <p:txBody>
          <a:bodyPr vert="horz" lIns="91440" tIns="45720" rIns="91440" bIns="45720" rtlCol="0">
            <a:normAutofit fontScale="70000" lnSpcReduction="20000"/>
          </a:bodyPr>
          <a:lstStyle/>
          <a:p>
            <a:pPr marL="971550" lvl="2" indent="-514350">
              <a:defRPr/>
            </a:pPr>
            <a:r>
              <a:rPr lang="en-US" sz="3400" kern="0" dirty="0" smtClean="0"/>
              <a:t>Quick preview</a:t>
            </a:r>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8" name="17 Rectángulo"/>
          <p:cNvSpPr/>
          <p:nvPr/>
        </p:nvSpPr>
        <p:spPr>
          <a:xfrm>
            <a:off x="5364088" y="3068960"/>
            <a:ext cx="2736304" cy="100811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2 Marcador de contenido">
            <a:hlinkClick r:id="rId4" action="ppaction://hlinkfile"/>
          </p:cNvPr>
          <p:cNvSpPr txBox="1">
            <a:spLocks/>
          </p:cNvSpPr>
          <p:nvPr/>
        </p:nvSpPr>
        <p:spPr>
          <a:xfrm>
            <a:off x="5004048" y="3284984"/>
            <a:ext cx="3240360" cy="1008112"/>
          </a:xfrm>
          <a:prstGeom prst="rect">
            <a:avLst/>
          </a:prstGeom>
        </p:spPr>
        <p:txBody>
          <a:bodyPr vert="horz" lIns="91440" tIns="45720" rIns="91440" bIns="45720" rtlCol="0">
            <a:normAutofit fontScale="70000" lnSpcReduction="20000"/>
          </a:bodyPr>
          <a:lstStyle/>
          <a:p>
            <a:pPr marL="971550" lvl="2" indent="-514350">
              <a:defRPr/>
            </a:pPr>
            <a:r>
              <a:rPr lang="en-US" sz="3400" kern="0" dirty="0" smtClean="0"/>
              <a:t>Efficient mutations</a:t>
            </a:r>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problems</a:t>
            </a:r>
            <a:endParaRPr lang="en-US" sz="3600" b="1" dirty="0">
              <a:solidFill>
                <a:schemeClr val="bg1">
                  <a:lumMod val="75000"/>
                </a:schemeClr>
              </a:solidFill>
            </a:endParaRPr>
          </a:p>
        </p:txBody>
      </p:sp>
      <p:pic>
        <p:nvPicPr>
          <p:cNvPr id="20" name="pt_mc.wmv">
            <a:hlinkClick r:id="" action="ppaction://media"/>
          </p:cNvPr>
          <p:cNvPicPr>
            <a:picLocks noRot="1" noChangeAspect="1"/>
          </p:cNvPicPr>
          <p:nvPr>
            <a:videoFile r:link="rId1"/>
          </p:nvPr>
        </p:nvPicPr>
        <p:blipFill>
          <a:blip r:embed="rId4" cstate="print"/>
          <a:stretch>
            <a:fillRect/>
          </a:stretch>
        </p:blipFill>
        <p:spPr>
          <a:xfrm>
            <a:off x="539552" y="1412776"/>
            <a:ext cx="8040110" cy="4032448"/>
          </a:xfrm>
          <a:prstGeom prst="rect">
            <a:avLst/>
          </a:prstGeom>
        </p:spPr>
      </p:pic>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p:cTn id="7" fill="hold" display="0">
                  <p:stCondLst>
                    <p:cond delay="indefinite"/>
                  </p:stCondLst>
                  <p:endCondLst>
                    <p:cond evt="onNext" delay="0">
                      <p:tgtEl>
                        <p:sldTgt/>
                      </p:tgtEl>
                    </p:cond>
                    <p:cond evt="onPrev" delay="0">
                      <p:tgtEl>
                        <p:sldTgt/>
                      </p:tgtEl>
                    </p:cond>
                  </p:endCondLst>
                </p:cTn>
                <p:tgtEl>
                  <p:spTgt spid="20"/>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next steps</a:t>
            </a:r>
            <a:endParaRPr lang="en-US" sz="3600" b="1" dirty="0">
              <a:solidFill>
                <a:schemeClr val="bg1">
                  <a:lumMod val="75000"/>
                </a:schemeClr>
              </a:solidFill>
            </a:endParaRPr>
          </a:p>
        </p:txBody>
      </p:sp>
      <p:sp>
        <p:nvSpPr>
          <p:cNvPr id="14" name="2 Marcador de contenido"/>
          <p:cNvSpPr txBox="1">
            <a:spLocks/>
          </p:cNvSpPr>
          <p:nvPr/>
        </p:nvSpPr>
        <p:spPr>
          <a:xfrm>
            <a:off x="395536" y="1772816"/>
            <a:ext cx="7920880" cy="4176464"/>
          </a:xfrm>
          <a:prstGeom prst="rect">
            <a:avLst/>
          </a:prstGeom>
        </p:spPr>
        <p:txBody>
          <a:bodyPr vert="horz" lIns="91440" tIns="45720" rIns="91440" bIns="45720" rtlCol="0">
            <a:normAutofit/>
          </a:bodyPr>
          <a:lstStyle/>
          <a:p>
            <a:pPr marL="971550" lvl="2" indent="-514350">
              <a:defRPr/>
            </a:pPr>
            <a:r>
              <a:rPr lang="en-US" sz="3200" kern="0" dirty="0" smtClean="0"/>
              <a:t>- More research is needed</a:t>
            </a:r>
          </a:p>
          <a:p>
            <a:pPr marL="971550" lvl="2" indent="-514350">
              <a:defRPr/>
            </a:pPr>
            <a:r>
              <a:rPr lang="en-US" sz="3200" kern="0" dirty="0" smtClean="0"/>
              <a:t>- Hybrid methods (preview </a:t>
            </a:r>
            <a:r>
              <a:rPr lang="en-US" sz="3200" kern="0" dirty="0" err="1" smtClean="0"/>
              <a:t>vs</a:t>
            </a:r>
            <a:r>
              <a:rPr lang="en-US" sz="3200" kern="0" dirty="0" smtClean="0"/>
              <a:t> final look)</a:t>
            </a:r>
          </a:p>
          <a:p>
            <a:pPr marL="971550" lvl="2" indent="-514350">
              <a:defRPr/>
            </a:pPr>
            <a:endParaRPr lang="en-US" sz="2800" kern="0" dirty="0" smtClean="0"/>
          </a:p>
          <a:p>
            <a:pPr marL="971550" lvl="2" indent="-514350">
              <a:buFontTx/>
              <a:buChar char="-"/>
              <a:defRPr/>
            </a:pPr>
            <a:endParaRPr lang="en-US" sz="2800" kern="0" dirty="0" smtClean="0"/>
          </a:p>
          <a:p>
            <a:pPr marL="971550" lvl="2" indent="-514350">
              <a:buFontTx/>
              <a:buChar char="-"/>
              <a:defRPr/>
            </a:pPr>
            <a:endParaRPr lang="en-US" sz="2800" kern="0" dirty="0" smtClean="0"/>
          </a:p>
          <a:p>
            <a:pPr marL="971550" lvl="2" indent="-514350">
              <a:defRPr/>
            </a:pPr>
            <a:r>
              <a:rPr lang="en-US" sz="2800" kern="0" dirty="0" smtClean="0"/>
              <a:t>	</a:t>
            </a:r>
          </a:p>
          <a:p>
            <a:pPr marL="971550" lvl="2" indent="-514350">
              <a:defRPr/>
            </a:pPr>
            <a:r>
              <a:rPr lang="en-US" sz="2800" kern="0" dirty="0" smtClean="0"/>
              <a:t> </a:t>
            </a:r>
          </a:p>
          <a:p>
            <a:pPr marL="971550" lvl="2" indent="-514350">
              <a:buFont typeface="Arial" pitchFamily="34" charset="0"/>
              <a:buChar char="•"/>
              <a:defRPr/>
            </a:pPr>
            <a:endParaRPr lang="en-US" sz="2800" kern="0" dirty="0" smtClean="0"/>
          </a:p>
          <a:p>
            <a:pPr marL="514350" lvl="1" indent="-514350">
              <a:buFont typeface="Arial" pitchFamily="34" charset="0"/>
              <a:buChar char="•"/>
              <a:defRPr/>
            </a:pPr>
            <a:endParaRPr lang="en-US" sz="2800" kern="0" dirty="0" smtClean="0"/>
          </a:p>
          <a:p>
            <a:pPr marL="514350" lvl="1" indent="-514350">
              <a:buFont typeface="Arial" pitchFamily="34" charset="0"/>
              <a:buChar char="•"/>
              <a:defRPr/>
            </a:pPr>
            <a:endParaRPr lang="en-US" sz="28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8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questions</a:t>
            </a:r>
            <a:endParaRPr lang="en-US" sz="3600" b="1" dirty="0">
              <a:solidFill>
                <a:schemeClr val="bg1">
                  <a:lumMod val="75000"/>
                </a:schemeClr>
              </a:solidFill>
            </a:endParaRPr>
          </a:p>
        </p:txBody>
      </p:sp>
      <p:sp>
        <p:nvSpPr>
          <p:cNvPr id="14" name="2 Marcador de contenido"/>
          <p:cNvSpPr txBox="1">
            <a:spLocks/>
          </p:cNvSpPr>
          <p:nvPr/>
        </p:nvSpPr>
        <p:spPr>
          <a:xfrm>
            <a:off x="1475656" y="2348880"/>
            <a:ext cx="5760640" cy="1224136"/>
          </a:xfrm>
          <a:prstGeom prst="rect">
            <a:avLst/>
          </a:prstGeom>
        </p:spPr>
        <p:txBody>
          <a:bodyPr vert="horz" lIns="91440" tIns="45720" rIns="91440" bIns="45720" rtlCol="0">
            <a:normAutofit fontScale="32500" lnSpcReduction="20000"/>
          </a:bodyPr>
          <a:lstStyle/>
          <a:p>
            <a:pPr marL="971550" lvl="2" indent="-514350" algn="ctr">
              <a:defRPr/>
            </a:pPr>
            <a:r>
              <a:rPr lang="en-US" sz="2600" kern="0" dirty="0" smtClean="0">
                <a:latin typeface="+mj-lt"/>
              </a:rPr>
              <a:t> </a:t>
            </a:r>
            <a:r>
              <a:rPr lang="es-ES" sz="16000" b="1" spc="-150" dirty="0" err="1" smtClean="0">
                <a:latin typeface="+mj-lt"/>
              </a:rPr>
              <a:t>Questions</a:t>
            </a:r>
            <a:endParaRPr lang="es-ES" sz="16000" b="1" spc="-150" dirty="0" smtClean="0">
              <a:latin typeface="+mj-lt"/>
            </a:endParaRPr>
          </a:p>
          <a:p>
            <a:pPr marL="971550" lvl="2" indent="-514350" algn="ctr">
              <a:defRPr/>
            </a:pPr>
            <a:endParaRPr lang="en-US" sz="2400" kern="0" dirty="0" smtClean="0"/>
          </a:p>
          <a:p>
            <a:pPr marL="971550" lvl="2" indent="-514350" algn="ctr">
              <a:buFontTx/>
              <a:buChar char="-"/>
              <a:defRPr/>
            </a:pPr>
            <a:endParaRPr lang="en-US" sz="2400" kern="0" dirty="0" smtClean="0"/>
          </a:p>
          <a:p>
            <a:pPr marL="971550" lvl="2" indent="-514350" algn="ctr">
              <a:buFontTx/>
              <a:buChar char="-"/>
              <a:defRPr/>
            </a:pPr>
            <a:endParaRPr lang="en-US" sz="2400" kern="0" dirty="0" smtClean="0"/>
          </a:p>
          <a:p>
            <a:pPr marL="971550" lvl="2" indent="-514350" algn="ctr">
              <a:defRPr/>
            </a:pPr>
            <a:r>
              <a:rPr lang="en-US" sz="2400" kern="0" dirty="0" smtClean="0"/>
              <a:t>	</a:t>
            </a:r>
          </a:p>
          <a:p>
            <a:pPr marL="971550" lvl="2" indent="-514350" algn="ctr">
              <a:defRPr/>
            </a:pPr>
            <a:r>
              <a:rPr lang="en-US" sz="2400" kern="0" dirty="0" smtClean="0"/>
              <a:t> </a:t>
            </a:r>
          </a:p>
          <a:p>
            <a:pPr marL="971550" lvl="2" indent="-514350" algn="ctr">
              <a:buFont typeface="Arial" pitchFamily="34" charset="0"/>
              <a:buChar char="•"/>
              <a:defRPr/>
            </a:pPr>
            <a:endParaRPr lang="en-US" sz="2400" kern="0" dirty="0" smtClean="0"/>
          </a:p>
          <a:p>
            <a:pPr marL="514350" lvl="1" indent="-514350" algn="ctr">
              <a:buFont typeface="Arial" pitchFamily="34" charset="0"/>
              <a:buChar char="•"/>
              <a:defRPr/>
            </a:pPr>
            <a:endParaRPr lang="en-US" sz="2400" kern="0" dirty="0" smtClean="0"/>
          </a:p>
          <a:p>
            <a:pPr marL="514350" lvl="1" indent="-514350" algn="ctr">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
        <p:nvSpPr>
          <p:cNvPr id="12" name="2 Marcador de contenido"/>
          <p:cNvSpPr txBox="1">
            <a:spLocks/>
          </p:cNvSpPr>
          <p:nvPr/>
        </p:nvSpPr>
        <p:spPr>
          <a:xfrm>
            <a:off x="7092280" y="5301208"/>
            <a:ext cx="2880320" cy="576064"/>
          </a:xfrm>
          <a:prstGeom prst="rect">
            <a:avLst/>
          </a:prstGeom>
        </p:spPr>
        <p:txBody>
          <a:bodyPr vert="horz" lIns="91440" tIns="45720" rIns="91440" bIns="45720" rtlCol="0">
            <a:noAutofit/>
          </a:bodyPr>
          <a:lstStyle/>
          <a:p>
            <a:pPr marL="971550" lvl="2" indent="-514350">
              <a:defRPr/>
            </a:pPr>
            <a:r>
              <a:rPr lang="en-US" sz="4800" kern="0" dirty="0" smtClean="0">
                <a:latin typeface="+mj-lt"/>
              </a:rPr>
              <a:t> </a:t>
            </a:r>
            <a:r>
              <a:rPr lang="es-ES" sz="2400" b="1" spc="-150" dirty="0" err="1" smtClean="0">
                <a:latin typeface="+mj-lt"/>
              </a:rPr>
              <a:t>Thanks</a:t>
            </a:r>
            <a:r>
              <a:rPr lang="es-ES" sz="2400" b="1" spc="-150" dirty="0" smtClean="0">
                <a:latin typeface="+mj-lt"/>
              </a:rPr>
              <a:t>! </a:t>
            </a:r>
          </a:p>
          <a:p>
            <a:pPr marL="971550" lvl="2" indent="-514350">
              <a:defRPr/>
            </a:pPr>
            <a:endParaRPr lang="en-US" sz="4800" b="1" kern="0" dirty="0" smtClean="0"/>
          </a:p>
          <a:p>
            <a:pPr marL="971550" lvl="2" indent="-514350">
              <a:defRPr/>
            </a:pPr>
            <a:endParaRPr lang="en-US" sz="4800" kern="0" dirty="0" smtClean="0"/>
          </a:p>
          <a:p>
            <a:pPr marL="971550" lvl="2" indent="-514350">
              <a:buFontTx/>
              <a:buChar char="-"/>
              <a:defRPr/>
            </a:pPr>
            <a:endParaRPr lang="en-US" sz="4800" kern="0" dirty="0" smtClean="0"/>
          </a:p>
          <a:p>
            <a:pPr marL="971550" lvl="2" indent="-514350">
              <a:buFontTx/>
              <a:buChar char="-"/>
              <a:defRPr/>
            </a:pPr>
            <a:endParaRPr lang="en-US" sz="4800" kern="0" dirty="0" smtClean="0"/>
          </a:p>
          <a:p>
            <a:pPr marL="971550" lvl="2" indent="-514350">
              <a:defRPr/>
            </a:pPr>
            <a:r>
              <a:rPr lang="en-US" sz="4800" kern="0" dirty="0" smtClean="0"/>
              <a:t>	</a:t>
            </a:r>
          </a:p>
          <a:p>
            <a:pPr marL="971550" lvl="2" indent="-514350">
              <a:defRPr/>
            </a:pPr>
            <a:r>
              <a:rPr lang="en-US" sz="4800" kern="0" dirty="0" smtClean="0"/>
              <a:t> </a:t>
            </a:r>
          </a:p>
          <a:p>
            <a:pPr marL="971550" lvl="2" indent="-514350">
              <a:buFont typeface="Arial" pitchFamily="34" charset="0"/>
              <a:buChar char="•"/>
              <a:defRPr/>
            </a:pPr>
            <a:endParaRPr lang="en-US" sz="4800" kern="0" dirty="0" smtClean="0"/>
          </a:p>
          <a:p>
            <a:pPr marL="514350" lvl="1" indent="-514350">
              <a:buFont typeface="Arial" pitchFamily="34" charset="0"/>
              <a:buChar char="•"/>
              <a:defRPr/>
            </a:pPr>
            <a:endParaRPr lang="en-US" sz="4800" kern="0" dirty="0" smtClean="0"/>
          </a:p>
          <a:p>
            <a:pPr marL="514350" lvl="1" indent="-514350">
              <a:buFont typeface="Arial" pitchFamily="34" charset="0"/>
              <a:buChar char="•"/>
              <a:defRPr/>
            </a:pPr>
            <a:endParaRPr lang="en-US" sz="48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48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44624"/>
            <a:ext cx="3168352" cy="864096"/>
          </a:xfrm>
        </p:spPr>
        <p:txBody>
          <a:bodyPr/>
          <a:lstStyle/>
          <a:p>
            <a:pPr>
              <a:defRPr/>
            </a:pPr>
            <a:r>
              <a:rPr lang="en-US" b="1" dirty="0" smtClean="0"/>
              <a:t> </a:t>
            </a:r>
            <a:r>
              <a:rPr lang="en-US" sz="3600" b="1" dirty="0" smtClean="0"/>
              <a:t>Agenda</a:t>
            </a:r>
            <a:endParaRPr lang="en-US" sz="3600" b="1" dirty="0"/>
          </a:p>
        </p:txBody>
      </p:sp>
      <p:sp>
        <p:nvSpPr>
          <p:cNvPr id="16389" name="2 Marcador de contenido"/>
          <p:cNvSpPr>
            <a:spLocks noGrp="1"/>
          </p:cNvSpPr>
          <p:nvPr>
            <p:ph idx="1"/>
          </p:nvPr>
        </p:nvSpPr>
        <p:spPr>
          <a:xfrm>
            <a:off x="457200" y="1635149"/>
            <a:ext cx="8229600" cy="4602163"/>
          </a:xfrm>
        </p:spPr>
        <p:txBody>
          <a:bodyPr/>
          <a:lstStyle/>
          <a:p>
            <a:pPr algn="ctr">
              <a:buFont typeface="Arial" charset="0"/>
              <a:buNone/>
            </a:pPr>
            <a:r>
              <a:rPr lang="en-US" dirty="0" smtClean="0"/>
              <a:t> </a:t>
            </a:r>
          </a:p>
          <a:p>
            <a:pPr algn="ctr">
              <a:buFont typeface="Arial" charset="0"/>
              <a:buNone/>
            </a:pPr>
            <a:r>
              <a:rPr lang="en-US" dirty="0" smtClean="0"/>
              <a:t>	</a:t>
            </a:r>
          </a:p>
          <a:p>
            <a:pPr algn="ctr">
              <a:buFont typeface="Arial" charset="0"/>
              <a:buNone/>
            </a:pPr>
            <a:endParaRPr lang="en-US" sz="2400" dirty="0" smtClean="0"/>
          </a:p>
          <a:p>
            <a:pPr>
              <a:buFont typeface="Arial" charset="0"/>
              <a:buNone/>
            </a:pPr>
            <a:endParaRPr lang="en-US" sz="1400" b="1" dirty="0" smtClean="0"/>
          </a:p>
          <a:p>
            <a:endParaRPr lang="en-US" dirty="0" smtClean="0"/>
          </a:p>
        </p:txBody>
      </p:sp>
      <p:sp>
        <p:nvSpPr>
          <p:cNvPr id="6" name="2 Marcador de contenido"/>
          <p:cNvSpPr txBox="1">
            <a:spLocks/>
          </p:cNvSpPr>
          <p:nvPr/>
        </p:nvSpPr>
        <p:spPr>
          <a:xfrm>
            <a:off x="817240" y="1740024"/>
            <a:ext cx="6203032" cy="2337048"/>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smtClean="0">
                <a:ln>
                  <a:noFill/>
                </a:ln>
                <a:effectLst/>
                <a:uLnTx/>
                <a:uFillTx/>
                <a:latin typeface="+mn-lt"/>
                <a:ea typeface="+mn-ea"/>
                <a:cs typeface="+mn-cs"/>
              </a:rPr>
              <a:t> Introduction</a:t>
            </a:r>
          </a:p>
          <a:p>
            <a:pPr marL="0" marR="0" lvl="0" indent="0" defTabSz="914400" rtl="0" eaLnBrk="1" fontAlgn="auto" latinLnBrk="0" hangingPunct="1">
              <a:lnSpc>
                <a:spcPct val="100000"/>
              </a:lnSpc>
              <a:spcBef>
                <a:spcPct val="20000"/>
              </a:spcBef>
              <a:spcAft>
                <a:spcPts val="0"/>
              </a:spcAft>
              <a:buClrTx/>
              <a:buSzTx/>
              <a:buFontTx/>
              <a:buChar char="-"/>
              <a:tabLst/>
              <a:defRPr/>
            </a:pPr>
            <a:r>
              <a:rPr lang="en-US" sz="2400" dirty="0" smtClean="0"/>
              <a:t> </a:t>
            </a:r>
            <a:r>
              <a:rPr lang="en-US" sz="2400" dirty="0" smtClean="0"/>
              <a:t>Existing </a:t>
            </a:r>
            <a:r>
              <a:rPr lang="en-US" sz="2400" dirty="0" smtClean="0"/>
              <a:t>barriers </a:t>
            </a:r>
            <a:endParaRPr lang="en-US" sz="2400" i="1" dirty="0" smtClean="0">
              <a:solidFill>
                <a:srgbClr val="FF0000"/>
              </a:solidFill>
            </a:endParaRPr>
          </a:p>
          <a:p>
            <a:pPr marL="0" marR="0" lvl="0" indent="0"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smtClean="0">
                <a:ln>
                  <a:noFill/>
                </a:ln>
                <a:effectLst/>
                <a:uLnTx/>
                <a:uFillTx/>
                <a:latin typeface="+mn-lt"/>
                <a:ea typeface="+mn-ea"/>
                <a:cs typeface="+mn-cs"/>
              </a:rPr>
              <a:t> Possible solutions</a:t>
            </a:r>
          </a:p>
          <a:p>
            <a:pPr marL="0" marR="0" lvl="0" indent="0" defTabSz="914400" rtl="0" eaLnBrk="1" fontAlgn="auto" latinLnBrk="0" hangingPunct="1">
              <a:lnSpc>
                <a:spcPct val="100000"/>
              </a:lnSpc>
              <a:spcBef>
                <a:spcPct val="20000"/>
              </a:spcBef>
              <a:spcAft>
                <a:spcPts val="0"/>
              </a:spcAft>
              <a:buClrTx/>
              <a:buSzTx/>
              <a:buFontTx/>
              <a:buChar char="-"/>
              <a:tabLst/>
              <a:defRPr/>
            </a:pPr>
            <a:r>
              <a:rPr lang="en-US" sz="2400" dirty="0" smtClean="0"/>
              <a:t> Next steps</a:t>
            </a:r>
          </a:p>
          <a:p>
            <a:pPr marL="0" marR="0" lvl="0" indent="0" defTabSz="914400" rtl="0" eaLnBrk="1" fontAlgn="auto" latinLnBrk="0" hangingPunct="1">
              <a:lnSpc>
                <a:spcPct val="100000"/>
              </a:lnSpc>
              <a:spcBef>
                <a:spcPct val="20000"/>
              </a:spcBef>
              <a:spcAft>
                <a:spcPts val="0"/>
              </a:spcAft>
              <a:buClrTx/>
              <a:buSzTx/>
              <a:buFont typeface="Arial" charset="0"/>
              <a:buNone/>
              <a:tabLst/>
              <a:defRPr/>
            </a:pPr>
            <a:r>
              <a:rPr lang="en-US" sz="2400" dirty="0" smtClean="0"/>
              <a:t> </a:t>
            </a:r>
            <a:endParaRPr kumimoji="0" lang="en-US" sz="24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44624"/>
            <a:ext cx="7704856"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why</a:t>
            </a:r>
            <a:endParaRPr lang="en-US" sz="3600" b="1" dirty="0">
              <a:solidFill>
                <a:schemeClr val="bg1">
                  <a:lumMod val="75000"/>
                </a:schemeClr>
              </a:solidFill>
            </a:endParaRPr>
          </a:p>
        </p:txBody>
      </p:sp>
      <p:sp>
        <p:nvSpPr>
          <p:cNvPr id="16389" name="2 Marcador de contenido"/>
          <p:cNvSpPr>
            <a:spLocks noGrp="1"/>
          </p:cNvSpPr>
          <p:nvPr>
            <p:ph idx="1"/>
          </p:nvPr>
        </p:nvSpPr>
        <p:spPr>
          <a:xfrm>
            <a:off x="457200" y="1635149"/>
            <a:ext cx="8229600" cy="2873971"/>
          </a:xfrm>
        </p:spPr>
        <p:txBody>
          <a:bodyPr/>
          <a:lstStyle/>
          <a:p>
            <a:pPr algn="ctr">
              <a:buFont typeface="Arial" charset="0"/>
              <a:buNone/>
            </a:pPr>
            <a:r>
              <a:rPr lang="en-US" dirty="0" smtClean="0"/>
              <a:t> </a:t>
            </a:r>
          </a:p>
          <a:p>
            <a:pPr algn="ctr">
              <a:buFont typeface="Arial" charset="0"/>
              <a:buNone/>
            </a:pPr>
            <a:r>
              <a:rPr lang="en-US" dirty="0" smtClean="0"/>
              <a:t>	</a:t>
            </a:r>
          </a:p>
          <a:p>
            <a:pPr algn="ctr">
              <a:buFont typeface="Arial" charset="0"/>
              <a:buNone/>
            </a:pPr>
            <a:endParaRPr lang="en-US" sz="2400" dirty="0" smtClean="0"/>
          </a:p>
          <a:p>
            <a:pPr>
              <a:buFont typeface="Arial" charset="0"/>
              <a:buNone/>
            </a:pPr>
            <a:endParaRPr lang="en-US" sz="1400" b="1" dirty="0" smtClean="0"/>
          </a:p>
          <a:p>
            <a:endParaRPr lang="en-US" dirty="0" smtClean="0"/>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pic>
        <p:nvPicPr>
          <p:cNvPr id="10" name="Picture 2" descr="C:\Users\admin\Desktop\portatil\Ignacio\caustic.jpeg">
            <a:hlinkClick r:id="rId3" action="ppaction://hlinkfile"/>
          </p:cNvPr>
          <p:cNvPicPr>
            <a:picLocks noChangeAspect="1" noChangeArrowheads="1"/>
          </p:cNvPicPr>
          <p:nvPr/>
        </p:nvPicPr>
        <p:blipFill>
          <a:blip r:embed="rId4" cstate="print"/>
          <a:srcRect/>
          <a:stretch>
            <a:fillRect/>
          </a:stretch>
        </p:blipFill>
        <p:spPr bwMode="auto">
          <a:xfrm>
            <a:off x="1003063" y="1844824"/>
            <a:ext cx="7169337" cy="4032448"/>
          </a:xfrm>
          <a:prstGeom prst="rect">
            <a:avLst/>
          </a:prstGeom>
          <a:noFill/>
        </p:spPr>
      </p:pic>
      <p:sp>
        <p:nvSpPr>
          <p:cNvPr id="11" name="2 Marcador de contenido"/>
          <p:cNvSpPr txBox="1">
            <a:spLocks/>
          </p:cNvSpPr>
          <p:nvPr/>
        </p:nvSpPr>
        <p:spPr>
          <a:xfrm>
            <a:off x="251520" y="1124744"/>
            <a:ext cx="8892480" cy="1008112"/>
          </a:xfrm>
          <a:prstGeom prst="rect">
            <a:avLst/>
          </a:prstGeom>
        </p:spPr>
        <p:txBody>
          <a:bodyPr vert="horz" lIns="91440" tIns="45720" rIns="91440" bIns="45720" rtlCol="0">
            <a:normAutofit/>
          </a:bodyPr>
          <a:lstStyle/>
          <a:p>
            <a:pPr marL="514350" indent="-514350">
              <a:defRPr/>
            </a:pPr>
            <a:r>
              <a:rPr lang="en-US" sz="2400" dirty="0" smtClean="0"/>
              <a:t>Research on light transport allows us to simulate complex scenarios</a:t>
            </a:r>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44624"/>
            <a:ext cx="7704856"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why</a:t>
            </a:r>
            <a:endParaRPr lang="en-US" sz="3600" b="1" dirty="0">
              <a:solidFill>
                <a:schemeClr val="bg1">
                  <a:lumMod val="75000"/>
                </a:schemeClr>
              </a:solidFill>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1" name="2 Marcador de contenido"/>
          <p:cNvSpPr txBox="1">
            <a:spLocks/>
          </p:cNvSpPr>
          <p:nvPr/>
        </p:nvSpPr>
        <p:spPr>
          <a:xfrm>
            <a:off x="395536" y="1124744"/>
            <a:ext cx="9073008" cy="1080120"/>
          </a:xfrm>
          <a:prstGeom prst="rect">
            <a:avLst/>
          </a:prstGeom>
        </p:spPr>
        <p:txBody>
          <a:bodyPr vert="horz" lIns="91440" tIns="45720" rIns="91440" bIns="45720" rtlCol="0">
            <a:normAutofit/>
          </a:bodyPr>
          <a:lstStyle/>
          <a:p>
            <a:pPr marL="514350" indent="-514350">
              <a:defRPr/>
            </a:pPr>
            <a:r>
              <a:rPr lang="en-US" sz="3200" dirty="0" smtClean="0"/>
              <a:t>However current techniques are not enough</a:t>
            </a:r>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3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7" name="Picture 3" descr="D:\devel\2013-ltscourse\slides-jk\30min\VCM_30min.png"/>
          <p:cNvPicPr>
            <a:picLocks noChangeAspect="1" noChangeArrowheads="1"/>
          </p:cNvPicPr>
          <p:nvPr/>
        </p:nvPicPr>
        <p:blipFill>
          <a:blip r:embed="rId3" cstate="print"/>
          <a:srcRect l="31722" r="14419"/>
          <a:stretch>
            <a:fillRect/>
          </a:stretch>
        </p:blipFill>
        <p:spPr bwMode="auto">
          <a:xfrm>
            <a:off x="5353290" y="1995334"/>
            <a:ext cx="2891118" cy="4025954"/>
          </a:xfrm>
          <a:prstGeom prst="rect">
            <a:avLst/>
          </a:prstGeom>
          <a:noFill/>
          <a:ln w="57150">
            <a:solidFill>
              <a:schemeClr val="accent1"/>
            </a:solidFill>
          </a:ln>
          <a:effectLst>
            <a:outerShdw blurRad="63500" sx="102000" sy="102000" algn="ctr" rotWithShape="0">
              <a:prstClr val="black">
                <a:alpha val="40000"/>
              </a:prstClr>
            </a:outerShdw>
          </a:effectLst>
        </p:spPr>
      </p:pic>
      <p:pic>
        <p:nvPicPr>
          <p:cNvPr id="1026" name="Picture 2" descr="C:\Users\juan\Dropbox\Maxwell\presentaciones\siggraph_2013_course\images\more\cornel.jpg"/>
          <p:cNvPicPr>
            <a:picLocks noChangeAspect="1" noChangeArrowheads="1"/>
          </p:cNvPicPr>
          <p:nvPr/>
        </p:nvPicPr>
        <p:blipFill>
          <a:blip r:embed="rId4" cstate="print"/>
          <a:srcRect/>
          <a:stretch>
            <a:fillRect/>
          </a:stretch>
        </p:blipFill>
        <p:spPr bwMode="auto">
          <a:xfrm>
            <a:off x="1043608" y="2649235"/>
            <a:ext cx="2438400" cy="2438400"/>
          </a:xfrm>
          <a:prstGeom prst="rect">
            <a:avLst/>
          </a:prstGeom>
          <a:noFill/>
        </p:spPr>
      </p:pic>
      <p:cxnSp>
        <p:nvCxnSpPr>
          <p:cNvPr id="17" name="16 Conector recto de flecha"/>
          <p:cNvCxnSpPr/>
          <p:nvPr/>
        </p:nvCxnSpPr>
        <p:spPr>
          <a:xfrm>
            <a:off x="3995936" y="3723526"/>
            <a:ext cx="864096"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1 Título"/>
          <p:cNvSpPr txBox="1">
            <a:spLocks/>
          </p:cNvSpPr>
          <p:nvPr/>
        </p:nvSpPr>
        <p:spPr>
          <a:xfrm>
            <a:off x="3635896" y="2931438"/>
            <a:ext cx="1440160" cy="648072"/>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 </a:t>
            </a:r>
            <a:r>
              <a:rPr lang="en-US" sz="3600" b="1" dirty="0" smtClean="0">
                <a:latin typeface="+mj-lt"/>
                <a:ea typeface="+mj-ea"/>
                <a:cs typeface="+mj-cs"/>
              </a:rPr>
              <a:t>?</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why</a:t>
            </a:r>
            <a:endParaRPr lang="en-US" sz="3600" b="1" dirty="0">
              <a:solidFill>
                <a:schemeClr val="bg1">
                  <a:lumMod val="75000"/>
                </a:schemeClr>
              </a:solidFill>
            </a:endParaRPr>
          </a:p>
        </p:txBody>
      </p:sp>
      <p:sp>
        <p:nvSpPr>
          <p:cNvPr id="14" name="2 Marcador de contenido"/>
          <p:cNvSpPr txBox="1">
            <a:spLocks/>
          </p:cNvSpPr>
          <p:nvPr/>
        </p:nvSpPr>
        <p:spPr>
          <a:xfrm>
            <a:off x="251520" y="1340768"/>
            <a:ext cx="8460432" cy="3168352"/>
          </a:xfrm>
          <a:prstGeom prst="rect">
            <a:avLst/>
          </a:prstGeom>
        </p:spPr>
        <p:txBody>
          <a:bodyPr vert="horz" lIns="91440" tIns="45720" rIns="91440" bIns="45720" rtlCol="0">
            <a:normAutofit/>
          </a:bodyPr>
          <a:lstStyle/>
          <a:p>
            <a:pPr marL="971550" lvl="2" indent="-514350">
              <a:defRPr/>
            </a:pPr>
            <a:r>
              <a:rPr lang="en-US" sz="2800" kern="0" dirty="0" smtClean="0">
                <a:latin typeface="+mj-lt"/>
              </a:rPr>
              <a:t> </a:t>
            </a:r>
            <a:r>
              <a:rPr lang="es-ES" sz="2800" b="1" spc="-150" dirty="0" smtClean="0">
                <a:latin typeface="+mj-lt"/>
              </a:rPr>
              <a:t>Are </a:t>
            </a:r>
            <a:r>
              <a:rPr lang="es-ES" sz="2800" b="1" spc="-150" dirty="0" err="1" smtClean="0">
                <a:latin typeface="+mj-lt"/>
              </a:rPr>
              <a:t>recent</a:t>
            </a:r>
            <a:r>
              <a:rPr lang="es-ES" sz="2800" b="1" spc="-150" dirty="0" smtClean="0">
                <a:latin typeface="+mj-lt"/>
              </a:rPr>
              <a:t> </a:t>
            </a:r>
            <a:r>
              <a:rPr lang="es-ES" sz="2800" b="1" spc="-150" dirty="0" err="1" smtClean="0">
                <a:latin typeface="+mj-lt"/>
              </a:rPr>
              <a:t>advances</a:t>
            </a:r>
            <a:r>
              <a:rPr lang="es-ES" sz="2800" b="1" spc="-150" dirty="0" smtClean="0">
                <a:latin typeface="+mj-lt"/>
              </a:rPr>
              <a:t> in light </a:t>
            </a:r>
            <a:r>
              <a:rPr lang="es-ES" sz="2800" b="1" spc="-150" dirty="0" err="1" smtClean="0">
                <a:latin typeface="+mj-lt"/>
              </a:rPr>
              <a:t>transport</a:t>
            </a:r>
            <a:r>
              <a:rPr lang="es-ES" sz="2800" b="1" spc="-150" dirty="0" smtClean="0">
                <a:latin typeface="+mj-lt"/>
              </a:rPr>
              <a:t> </a:t>
            </a:r>
            <a:r>
              <a:rPr lang="es-ES" sz="2800" b="1" spc="-150" dirty="0" err="1" smtClean="0">
                <a:latin typeface="+mj-lt"/>
              </a:rPr>
              <a:t>used</a:t>
            </a:r>
            <a:r>
              <a:rPr lang="es-ES" sz="2800" b="1" spc="-150" dirty="0" smtClean="0">
                <a:latin typeface="+mj-lt"/>
              </a:rPr>
              <a:t> </a:t>
            </a:r>
            <a:r>
              <a:rPr lang="es-ES" sz="2800" b="1" spc="-150" dirty="0" err="1" smtClean="0">
                <a:latin typeface="+mj-lt"/>
              </a:rPr>
              <a:t>by</a:t>
            </a:r>
            <a:r>
              <a:rPr lang="es-ES" sz="2800" b="1" spc="-150" dirty="0" smtClean="0">
                <a:latin typeface="+mj-lt"/>
              </a:rPr>
              <a:t> </a:t>
            </a:r>
            <a:r>
              <a:rPr lang="es-ES" sz="2800" b="1" spc="-150" dirty="0" err="1" smtClean="0">
                <a:latin typeface="+mj-lt"/>
              </a:rPr>
              <a:t>the</a:t>
            </a:r>
            <a:r>
              <a:rPr lang="es-ES" sz="2800" b="1" spc="-150" dirty="0" smtClean="0">
                <a:latin typeface="+mj-lt"/>
              </a:rPr>
              <a:t> </a:t>
            </a:r>
            <a:r>
              <a:rPr lang="es-ES" sz="2800" b="1" spc="-150" dirty="0" err="1" smtClean="0">
                <a:latin typeface="+mj-lt"/>
              </a:rPr>
              <a:t>industry</a:t>
            </a:r>
            <a:r>
              <a:rPr lang="es-ES" sz="2800" b="1" spc="-150" dirty="0" smtClean="0">
                <a:latin typeface="+mj-lt"/>
              </a:rPr>
              <a:t>?</a:t>
            </a:r>
          </a:p>
          <a:p>
            <a:pPr marL="971550" lvl="2" indent="-514350">
              <a:defRPr/>
            </a:pPr>
            <a:endParaRPr lang="es-ES" sz="500" b="1" spc="-150" dirty="0" smtClean="0">
              <a:latin typeface="+mj-lt"/>
            </a:endParaRPr>
          </a:p>
          <a:p>
            <a:pPr marL="971550" lvl="2" indent="-514350">
              <a:defRPr/>
            </a:pPr>
            <a:endParaRPr lang="es-ES" sz="500" b="1" spc="-150" dirty="0" smtClean="0">
              <a:latin typeface="+mj-lt"/>
            </a:endParaRPr>
          </a:p>
          <a:p>
            <a:r>
              <a:rPr lang="en-US" sz="2000" dirty="0" smtClean="0"/>
              <a:t>- The majority of the industry is using old techniques</a:t>
            </a:r>
          </a:p>
          <a:p>
            <a:r>
              <a:rPr lang="en-US" sz="2000" dirty="0" smtClean="0"/>
              <a:t>- A large percentage of current commercial renderers are PTs with MIS (1996)</a:t>
            </a:r>
          </a:p>
          <a:p>
            <a:r>
              <a:rPr lang="en-US" sz="2000" dirty="0" smtClean="0"/>
              <a:t>- Lighting TDs have learned to optimize scenes avoiding difficult scenarios</a:t>
            </a:r>
          </a:p>
          <a:p>
            <a:pPr marL="971550" lvl="2" indent="-514350">
              <a:buFontTx/>
              <a:buChar char="-"/>
              <a:defRPr/>
            </a:pPr>
            <a:endParaRPr lang="en-US" sz="2000" kern="0" dirty="0" smtClean="0">
              <a:latin typeface="+mj-lt"/>
            </a:endParaRPr>
          </a:p>
          <a:p>
            <a:pPr marL="971550" lvl="2" indent="-514350">
              <a:defRPr/>
            </a:pPr>
            <a:r>
              <a:rPr lang="en-US" sz="2000" kern="0" dirty="0" smtClean="0">
                <a:latin typeface="+mj-lt"/>
              </a:rPr>
              <a:t>	</a:t>
            </a:r>
          </a:p>
          <a:p>
            <a:pPr marL="971550" lvl="2" indent="-514350">
              <a:defRPr/>
            </a:pPr>
            <a:r>
              <a:rPr lang="en-US" sz="2000" kern="0" dirty="0" smtClean="0">
                <a:latin typeface="+mj-lt"/>
              </a:rPr>
              <a:t> </a:t>
            </a:r>
          </a:p>
          <a:p>
            <a:pPr marL="971550" lvl="2" indent="-514350">
              <a:buFont typeface="Arial" pitchFamily="34" charset="0"/>
              <a:buChar char="•"/>
              <a:defRPr/>
            </a:pPr>
            <a:endParaRPr lang="en-US" sz="2000" kern="0" dirty="0" smtClean="0">
              <a:latin typeface="+mj-lt"/>
            </a:endParaRPr>
          </a:p>
          <a:p>
            <a:pPr marL="514350" lvl="1" indent="-514350">
              <a:buFont typeface="Arial" pitchFamily="34" charset="0"/>
              <a:buChar char="•"/>
              <a:defRPr/>
            </a:pPr>
            <a:endParaRPr lang="en-US" sz="2000" kern="0" dirty="0" smtClean="0">
              <a:latin typeface="+mj-lt"/>
            </a:endParaRPr>
          </a:p>
          <a:p>
            <a:pPr marL="514350" lvl="1" indent="-514350">
              <a:buFont typeface="Arial" pitchFamily="34" charset="0"/>
              <a:buChar char="•"/>
              <a:defRPr/>
            </a:pPr>
            <a:endParaRPr lang="en-US" sz="2000" kern="0" dirty="0" smtClean="0">
              <a:latin typeface="+mj-lt"/>
            </a:endParaRPr>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000" b="1" i="0" u="none" strike="noStrike" kern="1200" cap="none" spc="0" normalizeH="0" baseline="0" noProof="0" dirty="0" smtClean="0">
              <a:ln>
                <a:noFill/>
              </a:ln>
              <a:solidFill>
                <a:schemeClr val="tx1">
                  <a:tint val="75000"/>
                </a:schemeClr>
              </a:solidFill>
              <a:effectLst/>
              <a:uLnTx/>
              <a:uFillTx/>
              <a:latin typeface="+mj-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j-lt"/>
              <a:ea typeface="+mn-ea"/>
              <a:cs typeface="+mn-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problems</a:t>
            </a:r>
            <a:endParaRPr lang="en-US" sz="3600" b="1" dirty="0">
              <a:solidFill>
                <a:schemeClr val="bg1">
                  <a:lumMod val="75000"/>
                </a:schemeClr>
              </a:solidFill>
            </a:endParaRPr>
          </a:p>
        </p:txBody>
      </p:sp>
      <p:sp>
        <p:nvSpPr>
          <p:cNvPr id="14" name="2 Marcador de contenido"/>
          <p:cNvSpPr txBox="1">
            <a:spLocks/>
          </p:cNvSpPr>
          <p:nvPr/>
        </p:nvSpPr>
        <p:spPr>
          <a:xfrm>
            <a:off x="683568" y="1700808"/>
            <a:ext cx="8136904" cy="4248472"/>
          </a:xfrm>
          <a:prstGeom prst="rect">
            <a:avLst/>
          </a:prstGeom>
        </p:spPr>
        <p:txBody>
          <a:bodyPr vert="horz" lIns="91440" tIns="45720" rIns="91440" bIns="45720" rtlCol="0">
            <a:normAutofit/>
          </a:bodyPr>
          <a:lstStyle/>
          <a:p>
            <a:pPr marL="971550" lvl="2" indent="-514350">
              <a:defRPr/>
            </a:pPr>
            <a:r>
              <a:rPr lang="en-US" sz="2800" kern="0" dirty="0" smtClean="0">
                <a:latin typeface="+mj-lt"/>
              </a:rPr>
              <a:t> </a:t>
            </a:r>
            <a:r>
              <a:rPr lang="es-ES" sz="3200" b="1" spc="-150" dirty="0" err="1" smtClean="0">
                <a:latin typeface="+mj-lt"/>
              </a:rPr>
              <a:t>Why</a:t>
            </a:r>
            <a:r>
              <a:rPr lang="es-ES" sz="3200" b="1" spc="-150" dirty="0" smtClean="0">
                <a:latin typeface="+mj-lt"/>
              </a:rPr>
              <a:t> are </a:t>
            </a:r>
            <a:r>
              <a:rPr lang="es-ES" sz="3200" b="1" spc="-150" dirty="0" err="1" smtClean="0">
                <a:latin typeface="+mj-lt"/>
              </a:rPr>
              <a:t>these</a:t>
            </a:r>
            <a:r>
              <a:rPr lang="es-ES" sz="3200" b="1" spc="-150" dirty="0" smtClean="0">
                <a:latin typeface="+mj-lt"/>
              </a:rPr>
              <a:t> </a:t>
            </a:r>
            <a:r>
              <a:rPr lang="es-ES" sz="3200" b="1" spc="-150" dirty="0" err="1" smtClean="0">
                <a:latin typeface="+mj-lt"/>
              </a:rPr>
              <a:t>methods</a:t>
            </a:r>
            <a:r>
              <a:rPr lang="es-ES" sz="3200" b="1" spc="-150" dirty="0" smtClean="0">
                <a:latin typeface="+mj-lt"/>
              </a:rPr>
              <a:t> </a:t>
            </a:r>
            <a:r>
              <a:rPr lang="es-ES" sz="3200" b="1" spc="-150" dirty="0" err="1" smtClean="0">
                <a:latin typeface="+mj-lt"/>
              </a:rPr>
              <a:t>not</a:t>
            </a:r>
            <a:r>
              <a:rPr lang="es-ES" sz="3200" b="1" spc="-150" dirty="0" smtClean="0">
                <a:latin typeface="+mj-lt"/>
              </a:rPr>
              <a:t> </a:t>
            </a:r>
            <a:r>
              <a:rPr lang="es-ES" sz="3200" b="1" spc="-150" dirty="0" err="1" smtClean="0">
                <a:latin typeface="+mj-lt"/>
              </a:rPr>
              <a:t>used</a:t>
            </a:r>
            <a:r>
              <a:rPr lang="es-ES" sz="3200" b="1" spc="-150" dirty="0" smtClean="0">
                <a:latin typeface="+mj-lt"/>
              </a:rPr>
              <a:t> more </a:t>
            </a:r>
            <a:r>
              <a:rPr lang="es-ES" sz="3200" b="1" spc="-150" dirty="0" err="1" smtClean="0">
                <a:latin typeface="+mj-lt"/>
              </a:rPr>
              <a:t>often</a:t>
            </a:r>
            <a:r>
              <a:rPr lang="es-ES" sz="3200" b="1" spc="-150" dirty="0" smtClean="0">
                <a:latin typeface="+mj-lt"/>
              </a:rPr>
              <a:t>?</a:t>
            </a:r>
          </a:p>
          <a:p>
            <a:pPr marL="971550" lvl="2" indent="-514350">
              <a:defRPr/>
            </a:pPr>
            <a:endParaRPr lang="en-US" sz="2800" b="1" kern="0" dirty="0" smtClean="0"/>
          </a:p>
          <a:p>
            <a:pPr marL="971550" lvl="2" indent="-514350">
              <a:defRPr/>
            </a:pPr>
            <a:r>
              <a:rPr lang="en-US" sz="2800" kern="0" dirty="0" smtClean="0"/>
              <a:t>- Performance/Robustness</a:t>
            </a:r>
          </a:p>
          <a:p>
            <a:pPr marL="971550" lvl="2" indent="-514350">
              <a:defRPr/>
            </a:pPr>
            <a:r>
              <a:rPr lang="en-US" sz="2800" kern="0" dirty="0" smtClean="0"/>
              <a:t>- Implementation issues</a:t>
            </a:r>
          </a:p>
          <a:p>
            <a:pPr marL="971550" lvl="2" indent="-514350">
              <a:defRPr/>
            </a:pPr>
            <a:r>
              <a:rPr lang="en-US" sz="2800" kern="0" dirty="0" smtClean="0"/>
              <a:t>- Iteration</a:t>
            </a:r>
          </a:p>
          <a:p>
            <a:pPr marL="971550" lvl="2" indent="-514350">
              <a:buFontTx/>
              <a:buChar char="-"/>
              <a:defRPr/>
            </a:pPr>
            <a:endParaRPr lang="en-US" sz="2400" kern="0" dirty="0" smtClean="0"/>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problems</a:t>
            </a:r>
            <a:endParaRPr lang="en-US" sz="3600" b="1" dirty="0">
              <a:solidFill>
                <a:schemeClr val="bg1">
                  <a:lumMod val="75000"/>
                </a:schemeClr>
              </a:solidFill>
            </a:endParaRPr>
          </a:p>
        </p:txBody>
      </p:sp>
      <p:sp>
        <p:nvSpPr>
          <p:cNvPr id="14" name="2 Marcador de contenido"/>
          <p:cNvSpPr txBox="1">
            <a:spLocks/>
          </p:cNvSpPr>
          <p:nvPr/>
        </p:nvSpPr>
        <p:spPr>
          <a:xfrm>
            <a:off x="683568" y="1556792"/>
            <a:ext cx="7560840" cy="3888432"/>
          </a:xfrm>
          <a:prstGeom prst="rect">
            <a:avLst/>
          </a:prstGeom>
        </p:spPr>
        <p:txBody>
          <a:bodyPr vert="horz" lIns="91440" tIns="45720" rIns="91440" bIns="45720" rtlCol="0">
            <a:normAutofit/>
          </a:bodyPr>
          <a:lstStyle/>
          <a:p>
            <a:pPr marL="971550" lvl="2" indent="-514350">
              <a:defRPr/>
            </a:pPr>
            <a:r>
              <a:rPr lang="en-US" sz="2800" kern="0" dirty="0" smtClean="0">
                <a:latin typeface="+mj-lt"/>
              </a:rPr>
              <a:t> </a:t>
            </a:r>
            <a:r>
              <a:rPr lang="es-ES" sz="3200" b="1" spc="-150" dirty="0" smtClean="0">
                <a:latin typeface="+mj-lt"/>
              </a:rPr>
              <a:t>Performance </a:t>
            </a:r>
            <a:r>
              <a:rPr lang="es-ES" sz="3200" b="1" spc="-150" dirty="0" err="1" smtClean="0">
                <a:latin typeface="+mj-lt"/>
              </a:rPr>
              <a:t>issues</a:t>
            </a:r>
            <a:r>
              <a:rPr lang="es-ES" sz="3200" b="1" spc="-150" dirty="0" smtClean="0">
                <a:latin typeface="+mj-lt"/>
              </a:rPr>
              <a:t>:</a:t>
            </a:r>
          </a:p>
          <a:p>
            <a:pPr marL="971550" lvl="2" indent="-514350">
              <a:defRPr/>
            </a:pPr>
            <a:endParaRPr lang="en-US" sz="2400" b="1" kern="0" dirty="0" smtClean="0"/>
          </a:p>
          <a:p>
            <a:pPr marL="971550" lvl="2" indent="-514350">
              <a:defRPr/>
            </a:pPr>
            <a:r>
              <a:rPr lang="en-US" sz="2800" kern="0" dirty="0" smtClean="0"/>
              <a:t>- Robustness </a:t>
            </a:r>
            <a:r>
              <a:rPr lang="en-US" sz="2800" kern="0" dirty="0" err="1" smtClean="0"/>
              <a:t>vs</a:t>
            </a:r>
            <a:r>
              <a:rPr lang="en-US" sz="2800" kern="0" dirty="0" smtClean="0"/>
              <a:t> corner case scenarios</a:t>
            </a:r>
          </a:p>
          <a:p>
            <a:pPr marL="971550" lvl="2" indent="-514350">
              <a:defRPr/>
            </a:pPr>
            <a:r>
              <a:rPr lang="en-US" sz="2800" kern="0" dirty="0" smtClean="0"/>
              <a:t>- Multithreading/SIMD issues</a:t>
            </a:r>
          </a:p>
          <a:p>
            <a:pPr marL="971550" lvl="2" indent="-514350">
              <a:defRPr/>
            </a:pPr>
            <a:endParaRPr lang="en-US" sz="2400" kern="0" dirty="0" smtClean="0"/>
          </a:p>
          <a:p>
            <a:pPr marL="971550" lvl="2" indent="-514350">
              <a:buFontTx/>
              <a:buChar char="-"/>
              <a:defRPr/>
            </a:pPr>
            <a:endParaRPr lang="en-US" sz="2400" kern="0" dirty="0" smtClean="0"/>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problems</a:t>
            </a:r>
            <a:endParaRPr lang="en-US" sz="3600" b="1" dirty="0">
              <a:solidFill>
                <a:schemeClr val="bg1">
                  <a:lumMod val="75000"/>
                </a:schemeClr>
              </a:solidFill>
            </a:endParaRPr>
          </a:p>
        </p:txBody>
      </p:sp>
      <p:sp>
        <p:nvSpPr>
          <p:cNvPr id="14" name="2 Marcador de contenido"/>
          <p:cNvSpPr txBox="1">
            <a:spLocks/>
          </p:cNvSpPr>
          <p:nvPr/>
        </p:nvSpPr>
        <p:spPr>
          <a:xfrm>
            <a:off x="251520" y="1340768"/>
            <a:ext cx="8712968" cy="3960440"/>
          </a:xfrm>
          <a:prstGeom prst="rect">
            <a:avLst/>
          </a:prstGeom>
        </p:spPr>
        <p:txBody>
          <a:bodyPr vert="horz" lIns="91440" tIns="45720" rIns="91440" bIns="45720" rtlCol="0">
            <a:normAutofit/>
          </a:bodyPr>
          <a:lstStyle/>
          <a:p>
            <a:pPr marL="971550" lvl="2" indent="-514350">
              <a:defRPr/>
            </a:pPr>
            <a:r>
              <a:rPr lang="en-US" sz="3000" kern="0" dirty="0" smtClean="0">
                <a:latin typeface="+mj-lt"/>
              </a:rPr>
              <a:t> </a:t>
            </a:r>
            <a:r>
              <a:rPr lang="es-ES" sz="3200" b="1" spc="-150" dirty="0" err="1" smtClean="0">
                <a:latin typeface="+mj-lt"/>
              </a:rPr>
              <a:t>Implementation</a:t>
            </a:r>
            <a:r>
              <a:rPr lang="es-ES" sz="3200" b="1" spc="-150" dirty="0" smtClean="0">
                <a:latin typeface="+mj-lt"/>
              </a:rPr>
              <a:t> </a:t>
            </a:r>
            <a:r>
              <a:rPr lang="es-ES" sz="3200" b="1" spc="-150" dirty="0" err="1" smtClean="0">
                <a:latin typeface="+mj-lt"/>
              </a:rPr>
              <a:t>issues</a:t>
            </a:r>
            <a:r>
              <a:rPr lang="es-ES" sz="3200" b="1" spc="-150" dirty="0" smtClean="0">
                <a:latin typeface="+mj-lt"/>
              </a:rPr>
              <a:t>:</a:t>
            </a:r>
          </a:p>
          <a:p>
            <a:pPr marL="971550" lvl="2" indent="-514350">
              <a:defRPr/>
            </a:pPr>
            <a:endParaRPr lang="en-US" sz="2400" b="1" kern="0" dirty="0" smtClean="0"/>
          </a:p>
          <a:p>
            <a:pPr marL="971550" lvl="2" indent="-514350">
              <a:defRPr/>
            </a:pPr>
            <a:r>
              <a:rPr lang="en-US" sz="2400" kern="0" dirty="0" smtClean="0"/>
              <a:t>- MLT/ERT, etc implementations are convoluted</a:t>
            </a:r>
          </a:p>
          <a:p>
            <a:pPr marL="971550" lvl="2" indent="-514350">
              <a:defRPr/>
            </a:pPr>
            <a:r>
              <a:rPr lang="en-US" sz="2400" kern="0" dirty="0" smtClean="0"/>
              <a:t>- Commercial renderers have to implement features on top</a:t>
            </a:r>
          </a:p>
          <a:p>
            <a:pPr marL="971550" lvl="2" indent="-514350">
              <a:defRPr/>
            </a:pPr>
            <a:r>
              <a:rPr lang="en-US" sz="2400" kern="0" dirty="0" smtClean="0"/>
              <a:t>- Debugging is not fun  </a:t>
            </a:r>
          </a:p>
          <a:p>
            <a:pPr marL="971550" lvl="2" indent="-514350">
              <a:defRPr/>
            </a:pPr>
            <a:endParaRPr lang="en-US" sz="2400" kern="0" dirty="0" smtClean="0"/>
          </a:p>
          <a:p>
            <a:pPr marL="971550" lvl="2" indent="-514350">
              <a:buFontTx/>
              <a:buChar char="-"/>
              <a:defRPr/>
            </a:pPr>
            <a:endParaRPr lang="en-US" sz="2400" kern="0" dirty="0" smtClean="0"/>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pic>
        <p:nvPicPr>
          <p:cNvPr id="12" name="Picture 2" descr="C:\Users\juan\Dropbox\Maxwell\presentaciones\siggraph_2013_course\images\debugging hell_2.png">
            <a:hlinkClick r:id="rId3" action="ppaction://hlinkfile"/>
          </p:cNvPr>
          <p:cNvPicPr>
            <a:picLocks noChangeAspect="1" noChangeArrowheads="1"/>
          </p:cNvPicPr>
          <p:nvPr/>
        </p:nvPicPr>
        <p:blipFill>
          <a:blip r:embed="rId4" cstate="print"/>
          <a:srcRect/>
          <a:stretch>
            <a:fillRect/>
          </a:stretch>
        </p:blipFill>
        <p:spPr bwMode="auto">
          <a:xfrm>
            <a:off x="2771800" y="3573016"/>
            <a:ext cx="3384376" cy="24027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problems</a:t>
            </a:r>
            <a:endParaRPr lang="en-US" sz="3600" b="1" dirty="0">
              <a:solidFill>
                <a:schemeClr val="bg1">
                  <a:lumMod val="75000"/>
                </a:schemeClr>
              </a:solidFill>
            </a:endParaRPr>
          </a:p>
        </p:txBody>
      </p:sp>
      <p:sp>
        <p:nvSpPr>
          <p:cNvPr id="14" name="2 Marcador de contenido"/>
          <p:cNvSpPr txBox="1">
            <a:spLocks/>
          </p:cNvSpPr>
          <p:nvPr/>
        </p:nvSpPr>
        <p:spPr>
          <a:xfrm>
            <a:off x="395536" y="1340768"/>
            <a:ext cx="8352928" cy="3456384"/>
          </a:xfrm>
          <a:prstGeom prst="rect">
            <a:avLst/>
          </a:prstGeom>
        </p:spPr>
        <p:txBody>
          <a:bodyPr vert="horz" lIns="91440" tIns="45720" rIns="91440" bIns="45720" rtlCol="0">
            <a:normAutofit fontScale="47500" lnSpcReduction="20000"/>
          </a:bodyPr>
          <a:lstStyle/>
          <a:p>
            <a:pPr marL="971550" lvl="2" indent="-514350">
              <a:defRPr/>
            </a:pPr>
            <a:r>
              <a:rPr lang="en-US" sz="7000" kern="0" dirty="0" smtClean="0">
                <a:latin typeface="+mj-lt"/>
              </a:rPr>
              <a:t> </a:t>
            </a:r>
            <a:r>
              <a:rPr lang="es-ES" sz="7000" b="1" spc="-150" dirty="0" err="1" smtClean="0">
                <a:latin typeface="+mj-lt"/>
              </a:rPr>
              <a:t>Iteration</a:t>
            </a:r>
            <a:r>
              <a:rPr lang="es-ES" sz="7000" b="1" spc="-150" dirty="0" smtClean="0">
                <a:latin typeface="+mj-lt"/>
              </a:rPr>
              <a:t> </a:t>
            </a:r>
            <a:r>
              <a:rPr lang="es-ES" sz="7000" b="1" spc="-150" dirty="0" err="1" smtClean="0">
                <a:latin typeface="+mj-lt"/>
              </a:rPr>
              <a:t>issues</a:t>
            </a:r>
            <a:r>
              <a:rPr lang="es-ES" sz="7000" b="1" spc="-150" dirty="0" smtClean="0">
                <a:latin typeface="+mj-lt"/>
              </a:rPr>
              <a:t>:</a:t>
            </a:r>
          </a:p>
          <a:p>
            <a:pPr marL="971550" lvl="2" indent="-514350">
              <a:defRPr/>
            </a:pPr>
            <a:endParaRPr lang="en-US" sz="3200" b="1" kern="0" dirty="0" smtClean="0"/>
          </a:p>
          <a:p>
            <a:pPr marL="971550" lvl="2" indent="-514350">
              <a:defRPr/>
            </a:pPr>
            <a:r>
              <a:rPr lang="en-US" sz="5100" kern="0" dirty="0" smtClean="0"/>
              <a:t>- Most of the renders are tests</a:t>
            </a:r>
          </a:p>
          <a:p>
            <a:pPr marL="971550" lvl="2" indent="-514350">
              <a:defRPr/>
            </a:pPr>
            <a:r>
              <a:rPr lang="en-US" sz="5100" kern="0" dirty="0" smtClean="0"/>
              <a:t>- The user has to get feedback quickly</a:t>
            </a:r>
          </a:p>
          <a:p>
            <a:pPr marL="971550" lvl="2" indent="-514350">
              <a:defRPr/>
            </a:pPr>
            <a:r>
              <a:rPr lang="en-US" sz="5100" kern="0" dirty="0" smtClean="0"/>
              <a:t>- Convergence of MLT might not be visually appealing</a:t>
            </a:r>
          </a:p>
          <a:p>
            <a:pPr marL="971550" lvl="2" indent="-514350">
              <a:defRPr/>
            </a:pPr>
            <a:r>
              <a:rPr lang="en-US" sz="5100" kern="0" dirty="0" smtClean="0"/>
              <a:t>- Coherence </a:t>
            </a:r>
            <a:r>
              <a:rPr lang="en-US" sz="5100" kern="0" dirty="0" err="1" smtClean="0"/>
              <a:t>vs</a:t>
            </a:r>
            <a:r>
              <a:rPr lang="en-US" sz="5100" kern="0" dirty="0" smtClean="0"/>
              <a:t> Iteration (quick preview </a:t>
            </a:r>
            <a:r>
              <a:rPr lang="en-US" sz="5100" kern="0" dirty="0" err="1" smtClean="0"/>
              <a:t>vs</a:t>
            </a:r>
            <a:r>
              <a:rPr lang="en-US" sz="5100" kern="0" dirty="0" smtClean="0"/>
              <a:t> path exploration)</a:t>
            </a:r>
          </a:p>
          <a:p>
            <a:pPr marL="971550" lvl="2" indent="-514350">
              <a:defRPr/>
            </a:pPr>
            <a:endParaRPr lang="en-US" sz="2400" kern="0" dirty="0" smtClean="0"/>
          </a:p>
          <a:p>
            <a:pPr marL="971550" lvl="2" indent="-514350">
              <a:buFontTx/>
              <a:buChar char="-"/>
              <a:defRPr/>
            </a:pPr>
            <a:endParaRPr lang="en-US" sz="2400" kern="0" dirty="0" smtClean="0"/>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pic>
        <p:nvPicPr>
          <p:cNvPr id="15" name="Picture 2" descr="C:\Users\juan\Dropbox\Maxwell\presentaciones\siggraph_2013_course\images\noise but good convergence.jpg">
            <a:hlinkClick r:id="rId3" action="ppaction://hlinkfile"/>
          </p:cNvPr>
          <p:cNvPicPr>
            <a:picLocks noChangeAspect="1" noChangeArrowheads="1"/>
          </p:cNvPicPr>
          <p:nvPr/>
        </p:nvPicPr>
        <p:blipFill>
          <a:blip r:embed="rId4" cstate="print"/>
          <a:srcRect/>
          <a:stretch>
            <a:fillRect/>
          </a:stretch>
        </p:blipFill>
        <p:spPr bwMode="auto">
          <a:xfrm>
            <a:off x="1362723" y="3933056"/>
            <a:ext cx="2849237" cy="1584176"/>
          </a:xfrm>
          <a:prstGeom prst="rect">
            <a:avLst/>
          </a:prstGeom>
          <a:noFill/>
        </p:spPr>
      </p:pic>
      <p:pic>
        <p:nvPicPr>
          <p:cNvPr id="16" name="Picture 3" descr="C:\Users\juan\Dropbox\Maxwell\presentaciones\siggraph_2013_course\images\manchurrones.jpg">
            <a:hlinkClick r:id="rId5" action="ppaction://hlinkfile"/>
          </p:cNvPr>
          <p:cNvPicPr>
            <a:picLocks noChangeAspect="1" noChangeArrowheads="1"/>
          </p:cNvPicPr>
          <p:nvPr/>
        </p:nvPicPr>
        <p:blipFill>
          <a:blip r:embed="rId6" cstate="print"/>
          <a:srcRect/>
          <a:stretch>
            <a:fillRect/>
          </a:stretch>
        </p:blipFill>
        <p:spPr bwMode="auto">
          <a:xfrm>
            <a:off x="5220072" y="3573016"/>
            <a:ext cx="2304256" cy="230425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3259</TotalTime>
  <Words>1460</Words>
  <Application>Microsoft Office PowerPoint</Application>
  <PresentationFormat>Presentación en pantalla (4:3)</PresentationFormat>
  <Paragraphs>244</Paragraphs>
  <Slides>13</Slides>
  <Notes>13</Notes>
  <HiddenSlides>0</HiddenSlides>
  <MMClips>1</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Diapositiva 1</vt:lpstr>
      <vt:lpstr> Agenda</vt:lpstr>
      <vt:lpstr> Advanced Light Transport why</vt:lpstr>
      <vt:lpstr> Advanced Light Transport why</vt:lpstr>
      <vt:lpstr> Advanced Light Transport why</vt:lpstr>
      <vt:lpstr> Advanced Light Transport problems</vt:lpstr>
      <vt:lpstr> Advanced Light Transport problems</vt:lpstr>
      <vt:lpstr> Advanced Light Transport problems</vt:lpstr>
      <vt:lpstr> Advanced Light Transport problems</vt:lpstr>
      <vt:lpstr> Advanced Light Transport problems</vt:lpstr>
      <vt:lpstr> Advanced Light Transport problems</vt:lpstr>
      <vt:lpstr> Advanced Light Transport next steps</vt:lpstr>
      <vt:lpstr> Advanced Light Transport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Limit Technologies 2013</dc:title>
  <dc:creator>juan</dc:creator>
  <cp:lastModifiedBy>juan</cp:lastModifiedBy>
  <cp:revision>243</cp:revision>
  <dcterms:created xsi:type="dcterms:W3CDTF">2013-06-26T15:26:27Z</dcterms:created>
  <dcterms:modified xsi:type="dcterms:W3CDTF">2013-10-03T16:54:27Z</dcterms:modified>
</cp:coreProperties>
</file>